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handoutMasterIdLst>
    <p:handoutMasterId r:id="rId20"/>
  </p:handoutMasterIdLst>
  <p:sldIdLst>
    <p:sldId id="256" r:id="rId2"/>
    <p:sldId id="257" r:id="rId3"/>
    <p:sldId id="258" r:id="rId4"/>
    <p:sldId id="259" r:id="rId5"/>
    <p:sldId id="260" r:id="rId6"/>
    <p:sldId id="261" r:id="rId7"/>
    <p:sldId id="264" r:id="rId8"/>
    <p:sldId id="265" r:id="rId9"/>
    <p:sldId id="266" r:id="rId10"/>
    <p:sldId id="267" r:id="rId11"/>
    <p:sldId id="275"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2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3BB4EF-488F-4128-B2D3-326467739A14}" type="datetimeFigureOut">
              <a:rPr lang="en-US" smtClean="0"/>
              <a:t>11/28/16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AFFB93-4690-4E40-939C-FC56D52FBD34}" type="slidenum">
              <a:rPr lang="en-US" smtClean="0"/>
              <a:t>‹#›</a:t>
            </a:fld>
            <a:endParaRPr lang="en-US"/>
          </a:p>
        </p:txBody>
      </p:sp>
    </p:spTree>
    <p:extLst>
      <p:ext uri="{BB962C8B-B14F-4D97-AF65-F5344CB8AC3E}">
        <p14:creationId xmlns:p14="http://schemas.microsoft.com/office/powerpoint/2010/main" val="35970143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BFECD78-3C8E-49F2-8FAB-59489D168ABB}" type="datetimeFigureOut">
              <a:rPr lang="en-US" smtClean="0"/>
              <a:pPr/>
              <a:t>11/28/16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pPr/>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FECD78-3C8E-49F2-8FAB-59489D168ABB}" type="datetimeFigureOut">
              <a:rPr lang="en-US" smtClean="0"/>
              <a:pPr/>
              <a:t>11/28/16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11/28/16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11/28/16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11/28/16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11/28/16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BFECD78-3C8E-49F2-8FAB-59489D168ABB}" type="datetimeFigureOut">
              <a:rPr lang="en-US" smtClean="0"/>
              <a:pPr/>
              <a:t>11/28/16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FB56013-B943-42BA-886F-6F9D4EB85E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Writing Workshop</a:t>
            </a:r>
            <a:endParaRPr lang="en-US" dirty="0"/>
          </a:p>
        </p:txBody>
      </p:sp>
      <p:sp>
        <p:nvSpPr>
          <p:cNvPr id="3" name="Subtitle 2"/>
          <p:cNvSpPr>
            <a:spLocks noGrp="1"/>
          </p:cNvSpPr>
          <p:nvPr>
            <p:ph type="subTitle" idx="1"/>
          </p:nvPr>
        </p:nvSpPr>
        <p:spPr/>
        <p:txBody>
          <a:bodyPr/>
          <a:lstStyle/>
          <a:p>
            <a:r>
              <a:rPr lang="en-US" dirty="0" smtClean="0"/>
              <a:t>Response to literature essay</a:t>
            </a:r>
            <a:endParaRPr lang="en-US" dirty="0"/>
          </a:p>
          <a:p>
            <a:r>
              <a:rPr lang="en-US" dirty="0" smtClean="0"/>
              <a:t>Author’s literary devices</a:t>
            </a:r>
            <a:endParaRPr lang="en-US" dirty="0"/>
          </a:p>
        </p:txBody>
      </p:sp>
    </p:spTree>
    <p:extLst>
      <p:ext uri="{BB962C8B-B14F-4D97-AF65-F5344CB8AC3E}">
        <p14:creationId xmlns:p14="http://schemas.microsoft.com/office/powerpoint/2010/main" val="598332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r>
              <a:rPr lang="en-US" sz="7400" dirty="0" smtClean="0"/>
              <a:t>A clear example from the selection that supports the thesis statement. (The example can be paraphrased or a quote.) In each body paragraph, focus on one single element or literary device that the author used to create suspense in the selection.</a:t>
            </a:r>
          </a:p>
          <a:p>
            <a:endParaRPr lang="en-US" sz="7400" dirty="0" smtClean="0"/>
          </a:p>
          <a:p>
            <a:r>
              <a:rPr lang="en-US" sz="7400" dirty="0" smtClean="0"/>
              <a:t>Commentary/explanation that clearly links the example to the thesis statement (suspense or menace).</a:t>
            </a:r>
          </a:p>
          <a:p>
            <a:pPr marL="68580" indent="0">
              <a:buNone/>
            </a:pPr>
            <a:endParaRPr lang="en-US" sz="7400" dirty="0" smtClean="0"/>
          </a:p>
          <a:p>
            <a:r>
              <a:rPr lang="en-US" sz="7400" dirty="0" smtClean="0"/>
              <a:t>You should write at least three body paragraphs, with three clear examples of elements that create the feeling of suspense</a:t>
            </a:r>
            <a:r>
              <a:rPr lang="en-US" sz="7400" dirty="0"/>
              <a:t>.</a:t>
            </a:r>
            <a:endParaRPr lang="en-US" sz="7400" dirty="0" smtClean="0"/>
          </a:p>
          <a:p>
            <a:pPr marL="68580" indent="0">
              <a:buNone/>
            </a:pPr>
            <a:endParaRPr lang="en-US" sz="7400" dirty="0" smtClean="0"/>
          </a:p>
          <a:p>
            <a:endParaRPr lang="en-US" sz="7400" dirty="0" smtClean="0"/>
          </a:p>
          <a:p>
            <a:endParaRPr lang="en-US" dirty="0"/>
          </a:p>
          <a:p>
            <a:endParaRPr lang="en-US" dirty="0" smtClean="0"/>
          </a:p>
          <a:p>
            <a:pPr marL="68580" indent="0">
              <a:buNone/>
            </a:pPr>
            <a:r>
              <a:rPr lang="en-US" dirty="0" smtClean="0"/>
              <a:t> </a:t>
            </a:r>
          </a:p>
          <a:p>
            <a:endParaRPr lang="en-US" dirty="0"/>
          </a:p>
        </p:txBody>
      </p:sp>
    </p:spTree>
    <p:extLst>
      <p:ext uri="{BB962C8B-B14F-4D97-AF65-F5344CB8AC3E}">
        <p14:creationId xmlns:p14="http://schemas.microsoft.com/office/powerpoint/2010/main" val="42315729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608668"/>
            <a:ext cx="6777317" cy="4223962"/>
          </a:xfrm>
        </p:spPr>
        <p:txBody>
          <a:bodyPr>
            <a:normAutofit fontScale="92500" lnSpcReduction="10000"/>
          </a:bodyPr>
          <a:lstStyle/>
          <a:p>
            <a:pPr marL="68580" indent="0">
              <a:buNone/>
            </a:pPr>
            <a:r>
              <a:rPr lang="en-US" sz="2800" b="1" dirty="0" smtClean="0"/>
              <a:t>Some elements you may choose from are:</a:t>
            </a:r>
          </a:p>
          <a:p>
            <a:pPr marL="68580" indent="0">
              <a:buNone/>
            </a:pPr>
            <a:endParaRPr lang="en-US" dirty="0" smtClean="0"/>
          </a:p>
          <a:p>
            <a:r>
              <a:rPr lang="en-US" dirty="0" smtClean="0"/>
              <a:t>Word choice</a:t>
            </a:r>
          </a:p>
          <a:p>
            <a:r>
              <a:rPr lang="en-US" dirty="0" smtClean="0"/>
              <a:t>Imagery (including figurative language)</a:t>
            </a:r>
          </a:p>
          <a:p>
            <a:r>
              <a:rPr lang="en-US" dirty="0" smtClean="0"/>
              <a:t>Repetition</a:t>
            </a:r>
          </a:p>
          <a:p>
            <a:r>
              <a:rPr lang="en-US" dirty="0" smtClean="0"/>
              <a:t>Foreshadowing</a:t>
            </a:r>
          </a:p>
          <a:p>
            <a:r>
              <a:rPr lang="en-US" dirty="0" smtClean="0"/>
              <a:t>Passage of time</a:t>
            </a:r>
          </a:p>
          <a:p>
            <a:r>
              <a:rPr lang="en-US" dirty="0" smtClean="0"/>
              <a:t>Tone/mood</a:t>
            </a:r>
          </a:p>
          <a:p>
            <a:r>
              <a:rPr lang="en-US" dirty="0" smtClean="0"/>
              <a:t>Point of view</a:t>
            </a:r>
          </a:p>
          <a:p>
            <a:r>
              <a:rPr lang="en-US" dirty="0" smtClean="0"/>
              <a:t>Dialogue</a:t>
            </a:r>
          </a:p>
          <a:p>
            <a:endParaRPr lang="en-US" dirty="0"/>
          </a:p>
        </p:txBody>
      </p:sp>
    </p:spTree>
    <p:extLst>
      <p:ext uri="{BB962C8B-B14F-4D97-AF65-F5344CB8AC3E}">
        <p14:creationId xmlns:p14="http://schemas.microsoft.com/office/powerpoint/2010/main" val="1599323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t>In “The Raven” the author uses repetition of specific words and phrases to create a feeling of menace and suspense. At first, the speaker asks innocent questions such as what the bird’s name is. The raven answers “Nevermore.” Eventually however, the speaker asks specific questions about his beloved who passed away, and the answer is always the one simple word. The speaker becomes agitated, and the reader gets a sense that something terrible may happen because of the speaker’s words. “Prophet! Said I, “thing of evil!...This one word “Nevermore” repeated every single stanza, affects the mood of the poem, as it becomes darker and more tragic.</a:t>
            </a:r>
            <a:endParaRPr lang="en-US" sz="2000" dirty="0"/>
          </a:p>
        </p:txBody>
      </p:sp>
    </p:spTree>
    <p:extLst>
      <p:ext uri="{BB962C8B-B14F-4D97-AF65-F5344CB8AC3E}">
        <p14:creationId xmlns:p14="http://schemas.microsoft.com/office/powerpoint/2010/main" val="5225522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Paragraph</a:t>
            </a:r>
            <a:endParaRPr lang="en-US" dirty="0"/>
          </a:p>
        </p:txBody>
      </p:sp>
      <p:sp>
        <p:nvSpPr>
          <p:cNvPr id="3" name="Content Placeholder 2"/>
          <p:cNvSpPr>
            <a:spLocks noGrp="1"/>
          </p:cNvSpPr>
          <p:nvPr>
            <p:ph idx="1"/>
          </p:nvPr>
        </p:nvSpPr>
        <p:spPr/>
        <p:txBody>
          <a:bodyPr/>
          <a:lstStyle/>
          <a:p>
            <a:r>
              <a:rPr lang="en-US" dirty="0" smtClean="0"/>
              <a:t>Your concluding paragraph should have the following elements:</a:t>
            </a:r>
          </a:p>
          <a:p>
            <a:endParaRPr lang="en-US" dirty="0"/>
          </a:p>
        </p:txBody>
      </p:sp>
    </p:spTree>
    <p:extLst>
      <p:ext uri="{BB962C8B-B14F-4D97-AF65-F5344CB8AC3E}">
        <p14:creationId xmlns:p14="http://schemas.microsoft.com/office/powerpoint/2010/main" val="8052747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restatement of your thesis statement without repeating verbatim.</a:t>
            </a:r>
          </a:p>
          <a:p>
            <a:r>
              <a:rPr lang="en-US" dirty="0" smtClean="0"/>
              <a:t>Your concluding paragraph should provide a “feeing of closure”. You may achieve this in different ways.</a:t>
            </a:r>
          </a:p>
          <a:p>
            <a:endParaRPr lang="en-US" dirty="0"/>
          </a:p>
        </p:txBody>
      </p:sp>
    </p:spTree>
    <p:extLst>
      <p:ext uri="{BB962C8B-B14F-4D97-AF65-F5344CB8AC3E}">
        <p14:creationId xmlns:p14="http://schemas.microsoft.com/office/powerpoint/2010/main" val="71738798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on how to conclude your essay</a:t>
            </a:r>
            <a:endParaRPr lang="en-US" dirty="0"/>
          </a:p>
        </p:txBody>
      </p:sp>
      <p:sp>
        <p:nvSpPr>
          <p:cNvPr id="3" name="Content Placeholder 2"/>
          <p:cNvSpPr>
            <a:spLocks noGrp="1"/>
          </p:cNvSpPr>
          <p:nvPr>
            <p:ph idx="1"/>
          </p:nvPr>
        </p:nvSpPr>
        <p:spPr/>
        <p:txBody>
          <a:bodyPr/>
          <a:lstStyle/>
          <a:p>
            <a:r>
              <a:rPr lang="en-US" dirty="0" smtClean="0"/>
              <a:t>Reflect on how your essay topic relates to the selection as a whole</a:t>
            </a:r>
          </a:p>
          <a:p>
            <a:r>
              <a:rPr lang="en-US" dirty="0" smtClean="0"/>
              <a:t>An evaluation, or opinion about the theme of the selection</a:t>
            </a:r>
          </a:p>
          <a:p>
            <a:r>
              <a:rPr lang="en-US" dirty="0" smtClean="0"/>
              <a:t>A personal statement or connection to the topic</a:t>
            </a:r>
          </a:p>
          <a:p>
            <a:r>
              <a:rPr lang="en-US" dirty="0" smtClean="0"/>
              <a:t>A comment on the selection’s significance</a:t>
            </a:r>
            <a:endParaRPr lang="en-US" dirty="0"/>
          </a:p>
        </p:txBody>
      </p:sp>
    </p:spTree>
    <p:extLst>
      <p:ext uri="{BB962C8B-B14F-4D97-AF65-F5344CB8AC3E}">
        <p14:creationId xmlns:p14="http://schemas.microsoft.com/office/powerpoint/2010/main" val="93356148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Edgar Allan Poe uses literary devices such as repetition, imagery and word choice to create a feeling of suspense and dread in his famous poem “The Raven”. It is clear that Edgar </a:t>
            </a:r>
            <a:r>
              <a:rPr lang="en-US" dirty="0"/>
              <a:t>A</a:t>
            </a:r>
            <a:r>
              <a:rPr lang="en-US" dirty="0" smtClean="0"/>
              <a:t>llan Poe was inspired by the loss of his beloved wife, Virginia, when he wrote this poem. Besides the elements of suspense,  the speaker’s grief is evident by his one-sided conversation with the Raven. His words demonstrate first his sadness, and finally rage at his wretched fate, and I was caught in the beauty and intensity of Poe’s words.</a:t>
            </a:r>
            <a:endParaRPr lang="en-US" dirty="0"/>
          </a:p>
        </p:txBody>
      </p:sp>
    </p:spTree>
    <p:extLst>
      <p:ext uri="{BB962C8B-B14F-4D97-AF65-F5344CB8AC3E}">
        <p14:creationId xmlns:p14="http://schemas.microsoft.com/office/powerpoint/2010/main" val="187393250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dirty="0" smtClean="0"/>
              <a:t>Use effective transition words and phrases to tie your ideas.</a:t>
            </a:r>
          </a:p>
          <a:p>
            <a:r>
              <a:rPr lang="en-US" dirty="0" smtClean="0"/>
              <a:t>Do not repeat words or ideas excessively</a:t>
            </a:r>
          </a:p>
          <a:p>
            <a:r>
              <a:rPr lang="en-US" dirty="0" smtClean="0"/>
              <a:t>Weave the narration into your examples</a:t>
            </a:r>
          </a:p>
          <a:p>
            <a:r>
              <a:rPr lang="en-US" dirty="0" smtClean="0"/>
              <a:t>Use quotes sparingly; do not use quotes that are so long they make up the bulk of your paragraph.</a:t>
            </a:r>
          </a:p>
          <a:p>
            <a:endParaRPr lang="en-US" dirty="0" smtClean="0"/>
          </a:p>
          <a:p>
            <a:endParaRPr lang="en-US" dirty="0"/>
          </a:p>
        </p:txBody>
      </p:sp>
    </p:spTree>
    <p:extLst>
      <p:ext uri="{BB962C8B-B14F-4D97-AF65-F5344CB8AC3E}">
        <p14:creationId xmlns:p14="http://schemas.microsoft.com/office/powerpoint/2010/main" val="388099728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Revise, revise, revise! Read your essay aloud, and make changes to clarify and improve your writing.</a:t>
            </a:r>
            <a:endParaRPr lang="en-US" dirty="0"/>
          </a:p>
          <a:p>
            <a:endParaRPr lang="en-US" dirty="0"/>
          </a:p>
        </p:txBody>
      </p:sp>
    </p:spTree>
    <p:extLst>
      <p:ext uri="{BB962C8B-B14F-4D97-AF65-F5344CB8AC3E}">
        <p14:creationId xmlns:p14="http://schemas.microsoft.com/office/powerpoint/2010/main" val="26794030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a multi-paragraph essay</a:t>
            </a:r>
            <a:endParaRPr lang="en-US" dirty="0"/>
          </a:p>
        </p:txBody>
      </p:sp>
      <p:sp>
        <p:nvSpPr>
          <p:cNvPr id="3" name="Content Placeholder 2"/>
          <p:cNvSpPr>
            <a:spLocks noGrp="1"/>
          </p:cNvSpPr>
          <p:nvPr>
            <p:ph idx="1"/>
          </p:nvPr>
        </p:nvSpPr>
        <p:spPr/>
        <p:txBody>
          <a:bodyPr/>
          <a:lstStyle/>
          <a:p>
            <a:r>
              <a:rPr lang="en-US" dirty="0" smtClean="0"/>
              <a:t>How many paragraphs, you ask?</a:t>
            </a:r>
          </a:p>
          <a:p>
            <a:endParaRPr lang="en-US" dirty="0"/>
          </a:p>
          <a:p>
            <a:r>
              <a:rPr lang="en-US" dirty="0" smtClean="0"/>
              <a:t>As many as necessary to bring your point across effectively, but it should be a </a:t>
            </a:r>
            <a:r>
              <a:rPr lang="en-US" b="1" dirty="0" smtClean="0"/>
              <a:t>minimum</a:t>
            </a:r>
            <a:r>
              <a:rPr lang="en-US" dirty="0" smtClean="0"/>
              <a:t> of five paragraphs.</a:t>
            </a:r>
          </a:p>
          <a:p>
            <a:r>
              <a:rPr lang="en-US" dirty="0" smtClean="0"/>
              <a:t>Please keep in mind that an “A” quality paper will probably require more than that.</a:t>
            </a:r>
          </a:p>
          <a:p>
            <a:endParaRPr lang="en-US" dirty="0" smtClean="0"/>
          </a:p>
          <a:p>
            <a:endParaRPr lang="en-US" dirty="0" smtClean="0"/>
          </a:p>
          <a:p>
            <a:endParaRPr lang="en-US" dirty="0"/>
          </a:p>
        </p:txBody>
      </p:sp>
    </p:spTree>
    <p:extLst>
      <p:ext uri="{BB962C8B-B14F-4D97-AF65-F5344CB8AC3E}">
        <p14:creationId xmlns:p14="http://schemas.microsoft.com/office/powerpoint/2010/main" val="210495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Paragraph</a:t>
            </a:r>
            <a:endParaRPr lang="en-US" dirty="0"/>
          </a:p>
        </p:txBody>
      </p:sp>
      <p:sp>
        <p:nvSpPr>
          <p:cNvPr id="3" name="Content Placeholder 2"/>
          <p:cNvSpPr>
            <a:spLocks noGrp="1"/>
          </p:cNvSpPr>
          <p:nvPr>
            <p:ph idx="1"/>
          </p:nvPr>
        </p:nvSpPr>
        <p:spPr/>
        <p:txBody>
          <a:bodyPr/>
          <a:lstStyle/>
          <a:p>
            <a:r>
              <a:rPr lang="en-US" dirty="0" smtClean="0"/>
              <a:t>Creative opening (hook)</a:t>
            </a:r>
          </a:p>
          <a:p>
            <a:r>
              <a:rPr lang="en-US" dirty="0" smtClean="0"/>
              <a:t>Background information about the selection that should include the title and the author of the selection</a:t>
            </a:r>
          </a:p>
          <a:p>
            <a:r>
              <a:rPr lang="en-US" dirty="0" smtClean="0"/>
              <a:t>Brief summary or synopsis of the selection</a:t>
            </a:r>
          </a:p>
          <a:p>
            <a:r>
              <a:rPr lang="en-US" dirty="0" smtClean="0"/>
              <a:t>Your thesis statement or central idea. </a:t>
            </a:r>
          </a:p>
        </p:txBody>
      </p:sp>
    </p:spTree>
    <p:extLst>
      <p:ext uri="{BB962C8B-B14F-4D97-AF65-F5344CB8AC3E}">
        <p14:creationId xmlns:p14="http://schemas.microsoft.com/office/powerpoint/2010/main" val="222337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for Creative Openings</a:t>
            </a:r>
            <a:endParaRPr lang="en-US" dirty="0"/>
          </a:p>
        </p:txBody>
      </p:sp>
      <p:sp>
        <p:nvSpPr>
          <p:cNvPr id="3" name="Content Placeholder 2"/>
          <p:cNvSpPr>
            <a:spLocks noGrp="1"/>
          </p:cNvSpPr>
          <p:nvPr>
            <p:ph idx="1"/>
          </p:nvPr>
        </p:nvSpPr>
        <p:spPr/>
        <p:txBody>
          <a:bodyPr/>
          <a:lstStyle/>
          <a:p>
            <a:r>
              <a:rPr lang="en-US" dirty="0" smtClean="0"/>
              <a:t>An interesting fact</a:t>
            </a:r>
          </a:p>
          <a:p>
            <a:r>
              <a:rPr lang="en-US" dirty="0" smtClean="0"/>
              <a:t>A meaningful quotation</a:t>
            </a:r>
          </a:p>
          <a:p>
            <a:r>
              <a:rPr lang="en-US" dirty="0" smtClean="0"/>
              <a:t>A universal idea</a:t>
            </a:r>
          </a:p>
          <a:p>
            <a:r>
              <a:rPr lang="en-US" dirty="0" smtClean="0"/>
              <a:t>A rich vivid description of the setting</a:t>
            </a:r>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98418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creative openings:</a:t>
            </a:r>
            <a:endParaRPr lang="en-US" dirty="0"/>
          </a:p>
        </p:txBody>
      </p:sp>
      <p:sp>
        <p:nvSpPr>
          <p:cNvPr id="3" name="Content Placeholder 2"/>
          <p:cNvSpPr>
            <a:spLocks noGrp="1"/>
          </p:cNvSpPr>
          <p:nvPr>
            <p:ph idx="1"/>
          </p:nvPr>
        </p:nvSpPr>
        <p:spPr/>
        <p:txBody>
          <a:bodyPr/>
          <a:lstStyle/>
          <a:p>
            <a:r>
              <a:rPr lang="en-US" dirty="0" smtClean="0"/>
              <a:t>“‘</a:t>
            </a:r>
            <a:r>
              <a:rPr lang="en-US" dirty="0" err="1" smtClean="0"/>
              <a:t>Quoth</a:t>
            </a:r>
            <a:r>
              <a:rPr lang="en-US" dirty="0" smtClean="0"/>
              <a:t> the Raven “Nevermore”’ are chilling words repeated throughout the famous poem “The Raven” by Edgar Allan Poe.</a:t>
            </a:r>
            <a:endParaRPr lang="en-US" dirty="0"/>
          </a:p>
        </p:txBody>
      </p:sp>
    </p:spTree>
    <p:extLst>
      <p:ext uri="{BB962C8B-B14F-4D97-AF65-F5344CB8AC3E}">
        <p14:creationId xmlns:p14="http://schemas.microsoft.com/office/powerpoint/2010/main" val="3381645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terrifying scenes a soldier experiences on the front probably follow him throughout his life—if he manages to survive the war. </a:t>
            </a:r>
          </a:p>
        </p:txBody>
      </p:sp>
    </p:spTree>
    <p:extLst>
      <p:ext uri="{BB962C8B-B14F-4D97-AF65-F5344CB8AC3E}">
        <p14:creationId xmlns:p14="http://schemas.microsoft.com/office/powerpoint/2010/main" val="340400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r>
              <a:rPr lang="en-US" dirty="0" smtClean="0"/>
              <a:t>The thesis statement or “major thesis” is the central idea of your essay. For this assignment it is a clear statement of the theme. The thesis statement is one sentence, and should be incorporated at the end of the first paragraph.</a:t>
            </a:r>
            <a:endParaRPr lang="en-US" dirty="0"/>
          </a:p>
        </p:txBody>
      </p:sp>
    </p:spTree>
    <p:extLst>
      <p:ext uri="{BB962C8B-B14F-4D97-AF65-F5344CB8AC3E}">
        <p14:creationId xmlns:p14="http://schemas.microsoft.com/office/powerpoint/2010/main" val="2824894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a response to literature introductory paragraph:</a:t>
            </a:r>
            <a:endParaRPr lang="en-US" dirty="0"/>
          </a:p>
        </p:txBody>
      </p:sp>
      <p:sp>
        <p:nvSpPr>
          <p:cNvPr id="3" name="Content Placeholder 2"/>
          <p:cNvSpPr>
            <a:spLocks noGrp="1"/>
          </p:cNvSpPr>
          <p:nvPr>
            <p:ph idx="1"/>
          </p:nvPr>
        </p:nvSpPr>
        <p:spPr/>
        <p:txBody>
          <a:bodyPr>
            <a:normAutofit/>
          </a:bodyPr>
          <a:lstStyle/>
          <a:p>
            <a:pPr marL="68580" indent="0">
              <a:buNone/>
            </a:pPr>
            <a:r>
              <a:rPr lang="en-US" sz="2000" dirty="0"/>
              <a:t>‘</a:t>
            </a:r>
            <a:r>
              <a:rPr lang="en-US" sz="2000" dirty="0" err="1"/>
              <a:t>Quoth</a:t>
            </a:r>
            <a:r>
              <a:rPr lang="en-US" sz="2000" dirty="0"/>
              <a:t> the Raven “Nevermore”’ are chilling words repeated throughout the famous poem “The Raven” by Edgar Allan Poe</a:t>
            </a:r>
            <a:r>
              <a:rPr lang="en-US" sz="2000" dirty="0" smtClean="0"/>
              <a:t>. In this narrative poem, the speaker attempts a dialogue with a mysterious raven that appears perched above a statue. The only response to all the speaker’s questions is “Nevermore” and as the plot unfolds, the speaker becomes more and more agitated by the simplicity of the Raven’s response. In this poem, Edgar Allan Poe uses several literary devices to contribute to the feeling of suspense and menace in the poem.</a:t>
            </a:r>
            <a:endParaRPr lang="en-US" sz="2000" dirty="0"/>
          </a:p>
          <a:p>
            <a:pPr marL="68580" indent="0">
              <a:buNone/>
            </a:pPr>
            <a:endParaRPr lang="en-US" sz="2000" dirty="0"/>
          </a:p>
        </p:txBody>
      </p:sp>
    </p:spTree>
    <p:extLst>
      <p:ext uri="{BB962C8B-B14F-4D97-AF65-F5344CB8AC3E}">
        <p14:creationId xmlns:p14="http://schemas.microsoft.com/office/powerpoint/2010/main" val="18710131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lstStyle/>
          <a:p>
            <a:r>
              <a:rPr lang="en-US" dirty="0" smtClean="0"/>
              <a:t>Your body paragraphs should include the following elements:</a:t>
            </a:r>
            <a:endParaRPr lang="en-US" dirty="0"/>
          </a:p>
        </p:txBody>
      </p:sp>
    </p:spTree>
    <p:extLst>
      <p:ext uri="{BB962C8B-B14F-4D97-AF65-F5344CB8AC3E}">
        <p14:creationId xmlns:p14="http://schemas.microsoft.com/office/powerpoint/2010/main" val="40852404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208</TotalTime>
  <Words>861</Words>
  <Application>Microsoft Macintosh PowerPoint</Application>
  <PresentationFormat>On-screen Show (4:3)</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 Writing Workshop</vt:lpstr>
      <vt:lpstr>Write a multi-paragraph essay</vt:lpstr>
      <vt:lpstr>Introductory Paragraph</vt:lpstr>
      <vt:lpstr>Ideas for Creative Openings</vt:lpstr>
      <vt:lpstr>Examples of creative openings:</vt:lpstr>
      <vt:lpstr>PowerPoint Presentation</vt:lpstr>
      <vt:lpstr>Thesis statement:</vt:lpstr>
      <vt:lpstr>Example of a response to literature introductory paragraph:</vt:lpstr>
      <vt:lpstr>Body Paragraphs</vt:lpstr>
      <vt:lpstr>PowerPoint Presentation</vt:lpstr>
      <vt:lpstr>PowerPoint Presentation</vt:lpstr>
      <vt:lpstr>Example;</vt:lpstr>
      <vt:lpstr>Concluding Paragraph</vt:lpstr>
      <vt:lpstr>PowerPoint Presentation</vt:lpstr>
      <vt:lpstr>Ideas on how to conclude your essay</vt:lpstr>
      <vt:lpstr>Example:</vt:lpstr>
      <vt:lpstr>Remember:</vt:lpstr>
      <vt:lpstr>Remember: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Semester Assignment</dc:title>
  <dc:creator>Microsoft Office User</dc:creator>
  <cp:lastModifiedBy>deanna carey</cp:lastModifiedBy>
  <cp:revision>22</cp:revision>
  <cp:lastPrinted>2012-12-18T15:46:31Z</cp:lastPrinted>
  <dcterms:created xsi:type="dcterms:W3CDTF">2012-12-17T23:17:13Z</dcterms:created>
  <dcterms:modified xsi:type="dcterms:W3CDTF">2016-11-28T21:47:31Z</dcterms:modified>
</cp:coreProperties>
</file>